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14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Corben" charset="1" panose="020F0503020000020004"/>
      <p:regular r:id="rId17"/>
    </p:embeddedFont>
    <p:embeddedFont>
      <p:font typeface="Arimo" charset="1" panose="020B0604020202020204"/>
      <p:regular r:id="rId18"/>
    </p:embeddedFont>
    <p:embeddedFont>
      <p:font typeface="Arimo Bold" charset="1" panose="020B0704020202020204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notesMasters/notesMaster1.xml" Type="http://schemas.openxmlformats.org/officeDocument/2006/relationships/notesMaster"/><Relationship Id="rId15" Target="theme/theme2.xml" Type="http://schemas.openxmlformats.org/officeDocument/2006/relationships/theme"/><Relationship Id="rId16" Target="notesSlides/notesSlide1.xml" Type="http://schemas.openxmlformats.org/officeDocument/2006/relationships/notes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notesSlides/notesSlide2.xml" Type="http://schemas.openxmlformats.org/officeDocument/2006/relationships/notesSlide"/><Relationship Id="rId21" Target="notesSlides/notesSlide3.xml" Type="http://schemas.openxmlformats.org/officeDocument/2006/relationships/notesSlide"/><Relationship Id="rId22" Target="notesSlides/notesSlide4.xml" Type="http://schemas.openxmlformats.org/officeDocument/2006/relationships/notesSlide"/><Relationship Id="rId23" Target="notesSlides/notesSlide5.xml" Type="http://schemas.openxmlformats.org/officeDocument/2006/relationships/notesSlide"/><Relationship Id="rId24" Target="notesSlides/notesSlide6.xml" Type="http://schemas.openxmlformats.org/officeDocument/2006/relationships/notesSlide"/><Relationship Id="rId25" Target="notesSlides/notesSlide7.xml" Type="http://schemas.openxmlformats.org/officeDocument/2006/relationships/notesSlide"/><Relationship Id="rId26" Target="notesSlides/notesSlide8.xml" Type="http://schemas.openxmlformats.org/officeDocument/2006/relationships/notes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1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1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1.png" Type="http://schemas.openxmlformats.org/officeDocument/2006/relationships/image"/><Relationship Id="rId4" Target="../media/image5.png" Type="http://schemas.openxmlformats.org/officeDocument/2006/relationships/image"/><Relationship Id="rId5" Target="../media/image6.png" Type="http://schemas.openxmlformats.org/officeDocument/2006/relationships/image"/><Relationship Id="rId6" Target="../media/image7.png" Type="http://schemas.openxmlformats.org/officeDocument/2006/relationships/image"/><Relationship Id="rId7" Target="../media/image8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1.png" Type="http://schemas.openxmlformats.org/officeDocument/2006/relationships/image"/><Relationship Id="rId4" Target="../media/image9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1.png" Type="http://schemas.openxmlformats.org/officeDocument/2006/relationships/image"/><Relationship Id="rId4" Target="../media/image10.png" Type="http://schemas.openxmlformats.org/officeDocument/2006/relationships/image"/><Relationship Id="rId5" Target="../media/image11.png" Type="http://schemas.openxmlformats.org/officeDocument/2006/relationships/image"/><Relationship Id="rId6" Target="../media/image12.png" Type="http://schemas.openxmlformats.org/officeDocument/2006/relationships/image"/><Relationship Id="rId7" Target="../media/image1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1.png" Type="http://schemas.openxmlformats.org/officeDocument/2006/relationships/image"/><Relationship Id="rId4" Target="../media/image1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9F9FF">
                <a:alpha val="94902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992238" y="1743819"/>
            <a:ext cx="9445526" cy="37064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625"/>
              </a:lnSpc>
            </a:pPr>
            <a:r>
              <a:rPr lang="en-US" sz="7687">
                <a:solidFill>
                  <a:srgbClr val="1B1B27"/>
                </a:solidFill>
                <a:latin typeface="Corben"/>
                <a:ea typeface="Corben"/>
                <a:cs typeface="Corben"/>
                <a:sym typeface="Corben"/>
              </a:rPr>
              <a:t>Deploying Machine Learning Models with Flask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92238" y="5770661"/>
            <a:ext cx="9445526" cy="19192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4155"/>
                </a:solidFill>
                <a:latin typeface="Arimo"/>
                <a:ea typeface="Arimo"/>
                <a:cs typeface="Arimo"/>
                <a:sym typeface="Arimo"/>
              </a:rPr>
              <a:t>Discover the power of Flask, a lightweight Python web framework, to seamlessly integrate and deploy your machine learning models. This comprehensive guide will walk you through the entire process, from building a robust Flask app to serving predictions to your users.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987475" y="8025259"/>
            <a:ext cx="463154" cy="463154"/>
            <a:chOff x="0" y="0"/>
            <a:chExt cx="617538" cy="61753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6350" y="6350"/>
              <a:ext cx="604901" cy="604901"/>
            </a:xfrm>
            <a:custGeom>
              <a:avLst/>
              <a:gdLst/>
              <a:ahLst/>
              <a:cxnLst/>
              <a:rect r="r" b="b" t="t" l="l"/>
              <a:pathLst>
                <a:path h="604901" w="604901">
                  <a:moveTo>
                    <a:pt x="0" y="302387"/>
                  </a:moveTo>
                  <a:cubicBezTo>
                    <a:pt x="0" y="135382"/>
                    <a:pt x="135382" y="0"/>
                    <a:pt x="302387" y="0"/>
                  </a:cubicBezTo>
                  <a:cubicBezTo>
                    <a:pt x="469392" y="0"/>
                    <a:pt x="604901" y="135382"/>
                    <a:pt x="604901" y="302387"/>
                  </a:cubicBezTo>
                  <a:cubicBezTo>
                    <a:pt x="604901" y="469392"/>
                    <a:pt x="469392" y="604901"/>
                    <a:pt x="302387" y="604901"/>
                  </a:cubicBezTo>
                  <a:cubicBezTo>
                    <a:pt x="135382" y="604901"/>
                    <a:pt x="0" y="469392"/>
                    <a:pt x="0" y="302387"/>
                  </a:cubicBezTo>
                  <a:close/>
                </a:path>
              </a:pathLst>
            </a:custGeom>
            <a:solidFill>
              <a:srgbClr val="CDA4EF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17601" cy="617601"/>
            </a:xfrm>
            <a:custGeom>
              <a:avLst/>
              <a:gdLst/>
              <a:ahLst/>
              <a:cxnLst/>
              <a:rect r="r" b="b" t="t" l="l"/>
              <a:pathLst>
                <a:path h="617601" w="617601">
                  <a:moveTo>
                    <a:pt x="0" y="308737"/>
                  </a:moveTo>
                  <a:cubicBezTo>
                    <a:pt x="0" y="138303"/>
                    <a:pt x="138303" y="0"/>
                    <a:pt x="308737" y="0"/>
                  </a:cubicBezTo>
                  <a:cubicBezTo>
                    <a:pt x="310642" y="0"/>
                    <a:pt x="312547" y="889"/>
                    <a:pt x="313690" y="2413"/>
                  </a:cubicBezTo>
                  <a:lnTo>
                    <a:pt x="308737" y="6350"/>
                  </a:lnTo>
                  <a:lnTo>
                    <a:pt x="308737" y="0"/>
                  </a:lnTo>
                  <a:lnTo>
                    <a:pt x="308737" y="6350"/>
                  </a:lnTo>
                  <a:lnTo>
                    <a:pt x="308737" y="0"/>
                  </a:lnTo>
                  <a:cubicBezTo>
                    <a:pt x="479298" y="0"/>
                    <a:pt x="617601" y="138303"/>
                    <a:pt x="617601" y="308737"/>
                  </a:cubicBezTo>
                  <a:cubicBezTo>
                    <a:pt x="617601" y="311150"/>
                    <a:pt x="616204" y="313309"/>
                    <a:pt x="614045" y="314452"/>
                  </a:cubicBezTo>
                  <a:lnTo>
                    <a:pt x="611251" y="308737"/>
                  </a:lnTo>
                  <a:lnTo>
                    <a:pt x="617601" y="308737"/>
                  </a:lnTo>
                  <a:cubicBezTo>
                    <a:pt x="617601" y="479298"/>
                    <a:pt x="479298" y="617474"/>
                    <a:pt x="308864" y="617474"/>
                  </a:cubicBezTo>
                  <a:lnTo>
                    <a:pt x="308864" y="611124"/>
                  </a:lnTo>
                  <a:lnTo>
                    <a:pt x="308864" y="604774"/>
                  </a:lnTo>
                  <a:lnTo>
                    <a:pt x="308864" y="611124"/>
                  </a:lnTo>
                  <a:lnTo>
                    <a:pt x="308864" y="617474"/>
                  </a:lnTo>
                  <a:cubicBezTo>
                    <a:pt x="138303" y="617601"/>
                    <a:pt x="0" y="479298"/>
                    <a:pt x="0" y="308737"/>
                  </a:cubicBezTo>
                  <a:lnTo>
                    <a:pt x="6350" y="308737"/>
                  </a:lnTo>
                  <a:lnTo>
                    <a:pt x="0" y="308737"/>
                  </a:lnTo>
                  <a:moveTo>
                    <a:pt x="12700" y="308737"/>
                  </a:moveTo>
                  <a:lnTo>
                    <a:pt x="6350" y="308737"/>
                  </a:lnTo>
                  <a:lnTo>
                    <a:pt x="12700" y="308737"/>
                  </a:lnTo>
                  <a:cubicBezTo>
                    <a:pt x="12700" y="472313"/>
                    <a:pt x="145288" y="604901"/>
                    <a:pt x="308737" y="604901"/>
                  </a:cubicBezTo>
                  <a:cubicBezTo>
                    <a:pt x="312293" y="604901"/>
                    <a:pt x="315087" y="607695"/>
                    <a:pt x="315087" y="611251"/>
                  </a:cubicBezTo>
                  <a:cubicBezTo>
                    <a:pt x="315087" y="614807"/>
                    <a:pt x="312293" y="617601"/>
                    <a:pt x="308737" y="617601"/>
                  </a:cubicBezTo>
                  <a:cubicBezTo>
                    <a:pt x="305181" y="617601"/>
                    <a:pt x="302387" y="614807"/>
                    <a:pt x="302387" y="611251"/>
                  </a:cubicBezTo>
                  <a:cubicBezTo>
                    <a:pt x="302387" y="607695"/>
                    <a:pt x="305181" y="604901"/>
                    <a:pt x="308737" y="604901"/>
                  </a:cubicBezTo>
                  <a:cubicBezTo>
                    <a:pt x="472313" y="604901"/>
                    <a:pt x="604774" y="472313"/>
                    <a:pt x="604774" y="308864"/>
                  </a:cubicBezTo>
                  <a:cubicBezTo>
                    <a:pt x="604774" y="306451"/>
                    <a:pt x="606171" y="304292"/>
                    <a:pt x="608330" y="303149"/>
                  </a:cubicBezTo>
                  <a:lnTo>
                    <a:pt x="611124" y="308864"/>
                  </a:lnTo>
                  <a:lnTo>
                    <a:pt x="604774" y="308864"/>
                  </a:lnTo>
                  <a:cubicBezTo>
                    <a:pt x="604901" y="145288"/>
                    <a:pt x="472313" y="12700"/>
                    <a:pt x="308737" y="12700"/>
                  </a:cubicBezTo>
                  <a:cubicBezTo>
                    <a:pt x="306832" y="12700"/>
                    <a:pt x="304927" y="11811"/>
                    <a:pt x="303784" y="10287"/>
                  </a:cubicBezTo>
                  <a:lnTo>
                    <a:pt x="308737" y="6350"/>
                  </a:lnTo>
                  <a:lnTo>
                    <a:pt x="308737" y="12700"/>
                  </a:lnTo>
                  <a:cubicBezTo>
                    <a:pt x="145288" y="12700"/>
                    <a:pt x="12700" y="145288"/>
                    <a:pt x="12700" y="308737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1140916" y="8195816"/>
            <a:ext cx="156270" cy="121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37"/>
              </a:lnSpc>
            </a:pPr>
            <a:r>
              <a:rPr lang="en-US" sz="937">
                <a:solidFill>
                  <a:srgbClr val="3C3838"/>
                </a:solidFill>
                <a:latin typeface="Arimo"/>
                <a:ea typeface="Arimo"/>
                <a:cs typeface="Arimo"/>
                <a:sym typeface="Arimo"/>
              </a:rPr>
              <a:t>SC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587550" y="7932687"/>
            <a:ext cx="3015854" cy="5722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4"/>
              </a:lnSpc>
            </a:pPr>
            <a:r>
              <a:rPr lang="en-US" sz="2750" b="true">
                <a:solidFill>
                  <a:srgbClr val="404155"/>
                </a:solidFill>
                <a:latin typeface="Arimo Bold"/>
                <a:ea typeface="Arimo Bold"/>
                <a:cs typeface="Arimo Bold"/>
                <a:sym typeface="Arimo Bold"/>
              </a:rPr>
              <a:t>by Siri Chakkala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9F9FF">
                <a:alpha val="94902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18288000" cy="3544044"/>
          </a:xfrm>
          <a:custGeom>
            <a:avLst/>
            <a:gdLst/>
            <a:ahLst/>
            <a:cxnLst/>
            <a:rect r="r" b="b" t="t" l="l"/>
            <a:pathLst>
              <a:path h="3544044" w="18288000">
                <a:moveTo>
                  <a:pt x="0" y="0"/>
                </a:moveTo>
                <a:lnTo>
                  <a:pt x="18288000" y="0"/>
                </a:lnTo>
                <a:lnTo>
                  <a:pt x="18288000" y="3544044"/>
                </a:lnTo>
                <a:lnTo>
                  <a:pt x="0" y="354404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0" t="0" r="-1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992238" y="4409777"/>
            <a:ext cx="7088237" cy="9145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1B1B27"/>
                </a:solidFill>
                <a:latin typeface="Corben"/>
                <a:ea typeface="Corben"/>
                <a:cs typeface="Corben"/>
                <a:sym typeface="Corben"/>
              </a:rPr>
              <a:t>Introduction to Flask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987475" y="6063704"/>
            <a:ext cx="647402" cy="647402"/>
            <a:chOff x="0" y="0"/>
            <a:chExt cx="863203" cy="86320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6350" y="6350"/>
              <a:ext cx="850519" cy="850519"/>
            </a:xfrm>
            <a:custGeom>
              <a:avLst/>
              <a:gdLst/>
              <a:ahLst/>
              <a:cxnLst/>
              <a:rect r="r" b="b" t="t" l="l"/>
              <a:pathLst>
                <a:path h="850519" w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D2D9F9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63219" cy="863219"/>
            </a:xfrm>
            <a:custGeom>
              <a:avLst/>
              <a:gdLst/>
              <a:ahLst/>
              <a:cxnLst/>
              <a:rect r="r" b="b" t="t" l="l"/>
              <a:pathLst>
                <a:path h="863219" w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B8BFDF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248370" y="6231880"/>
            <a:ext cx="125611" cy="3682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>
                <a:solidFill>
                  <a:srgbClr val="404155"/>
                </a:solidFill>
                <a:latin typeface="Corben"/>
                <a:ea typeface="Corben"/>
                <a:cs typeface="Corben"/>
                <a:sym typeface="Corben"/>
              </a:rPr>
              <a:t>1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913632" y="6058941"/>
            <a:ext cx="4119265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404155"/>
                </a:solidFill>
                <a:latin typeface="Corben"/>
                <a:ea typeface="Corben"/>
                <a:cs typeface="Corben"/>
                <a:sym typeface="Corben"/>
              </a:rPr>
              <a:t>Lightweight and Flexible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913632" y="6576715"/>
            <a:ext cx="4324052" cy="23729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4155"/>
                </a:solidFill>
                <a:latin typeface="Arimo"/>
                <a:ea typeface="Arimo"/>
                <a:cs typeface="Arimo"/>
                <a:sym typeface="Arimo"/>
              </a:rPr>
              <a:t>Flask is a micro-framework that provides the essential tools for building web applications with minimal dependencies.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6516440" y="6063704"/>
            <a:ext cx="647403" cy="647402"/>
            <a:chOff x="0" y="0"/>
            <a:chExt cx="863203" cy="863203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6350" y="6350"/>
              <a:ext cx="850519" cy="850519"/>
            </a:xfrm>
            <a:custGeom>
              <a:avLst/>
              <a:gdLst/>
              <a:ahLst/>
              <a:cxnLst/>
              <a:rect r="r" b="b" t="t" l="l"/>
              <a:pathLst>
                <a:path h="850519" w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D2D9F9"/>
            </a:solid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63219" cy="863219"/>
            </a:xfrm>
            <a:custGeom>
              <a:avLst/>
              <a:gdLst/>
              <a:ahLst/>
              <a:cxnLst/>
              <a:rect r="r" b="b" t="t" l="l"/>
              <a:pathLst>
                <a:path h="863219" w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B8BFDF"/>
            </a:solid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6729264" y="6231880"/>
            <a:ext cx="221754" cy="3682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>
                <a:solidFill>
                  <a:srgbClr val="404155"/>
                </a:solidFill>
                <a:latin typeface="Corben"/>
                <a:ea typeface="Corben"/>
                <a:cs typeface="Corben"/>
                <a:sym typeface="Corben"/>
              </a:rPr>
              <a:t>2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442598" y="6058941"/>
            <a:ext cx="3544044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404155"/>
                </a:solidFill>
                <a:latin typeface="Corben"/>
                <a:ea typeface="Corben"/>
                <a:cs typeface="Corben"/>
                <a:sym typeface="Corben"/>
              </a:rPr>
              <a:t>Rapid Prototyping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7442598" y="6576715"/>
            <a:ext cx="4324052" cy="23729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4155"/>
                </a:solidFill>
                <a:latin typeface="Arimo"/>
                <a:ea typeface="Arimo"/>
                <a:cs typeface="Arimo"/>
                <a:sym typeface="Arimo"/>
              </a:rPr>
              <a:t>Flask's simplicity allows for quick development and deployment of web applications, making it ideal for machine learning projects.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12045404" y="6063704"/>
            <a:ext cx="647402" cy="647402"/>
            <a:chOff x="0" y="0"/>
            <a:chExt cx="863203" cy="863203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6350" y="6350"/>
              <a:ext cx="850519" cy="850519"/>
            </a:xfrm>
            <a:custGeom>
              <a:avLst/>
              <a:gdLst/>
              <a:ahLst/>
              <a:cxnLst/>
              <a:rect r="r" b="b" t="t" l="l"/>
              <a:pathLst>
                <a:path h="850519" w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D2D9F9"/>
            </a:solidFill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63219" cy="863219"/>
            </a:xfrm>
            <a:custGeom>
              <a:avLst/>
              <a:gdLst/>
              <a:ahLst/>
              <a:cxnLst/>
              <a:rect r="r" b="b" t="t" l="l"/>
              <a:pathLst>
                <a:path h="863219" w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B8BFDF"/>
            </a:solid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12249596" y="6231880"/>
            <a:ext cx="238869" cy="3682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>
                <a:solidFill>
                  <a:srgbClr val="404155"/>
                </a:solidFill>
                <a:latin typeface="Corben"/>
                <a:ea typeface="Corben"/>
                <a:cs typeface="Corben"/>
                <a:sym typeface="Corben"/>
              </a:rPr>
              <a:t>3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2971561" y="6058941"/>
            <a:ext cx="4324052" cy="895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404155"/>
                </a:solidFill>
                <a:latin typeface="Corben"/>
                <a:ea typeface="Corben"/>
                <a:cs typeface="Corben"/>
                <a:sym typeface="Corben"/>
              </a:rPr>
              <a:t>Customizable and Scalable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2971561" y="7019627"/>
            <a:ext cx="4324052" cy="23729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4155"/>
                </a:solidFill>
                <a:latin typeface="Arimo"/>
                <a:ea typeface="Arimo"/>
                <a:cs typeface="Arimo"/>
                <a:sym typeface="Arimo"/>
              </a:rPr>
              <a:t>Flask is highly extensible, allowing you to add functionality as your application grows in complexity.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9F9FF">
                <a:alpha val="94902"/>
              </a:srgbClr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992238" y="2924919"/>
            <a:ext cx="7088237" cy="9145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1B1B27"/>
                </a:solidFill>
                <a:latin typeface="Corben"/>
                <a:ea typeface="Corben"/>
                <a:cs typeface="Corben"/>
                <a:sym typeface="Corben"/>
              </a:rPr>
              <a:t>Building a Flask App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92238" y="4538662"/>
            <a:ext cx="3544044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1B1B27"/>
                </a:solidFill>
                <a:latin typeface="Corben"/>
                <a:ea typeface="Corben"/>
                <a:cs typeface="Corben"/>
                <a:sym typeface="Corben"/>
              </a:rPr>
              <a:t>Routing and Views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92238" y="5169843"/>
            <a:ext cx="4972645" cy="1465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4155"/>
                </a:solidFill>
                <a:latin typeface="Arimo"/>
                <a:ea typeface="Arimo"/>
                <a:cs typeface="Arimo"/>
                <a:sym typeface="Arimo"/>
              </a:rPr>
              <a:t>Define URL routes and associate them with specific functions to handle user requests.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666160" y="4538662"/>
            <a:ext cx="4189959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1B1B27"/>
                </a:solidFill>
                <a:latin typeface="Corben"/>
                <a:ea typeface="Corben"/>
                <a:cs typeface="Corben"/>
                <a:sym typeface="Corben"/>
              </a:rPr>
              <a:t>Templates and Rendering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666160" y="5169843"/>
            <a:ext cx="4972645" cy="1465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4155"/>
                </a:solidFill>
                <a:latin typeface="Arimo"/>
                <a:ea typeface="Arimo"/>
                <a:cs typeface="Arimo"/>
                <a:sym typeface="Arimo"/>
              </a:rPr>
              <a:t>Use Jinja2 templates to separate the presentation logic from the application logic.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340084" y="4538662"/>
            <a:ext cx="4972645" cy="895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1B1B27"/>
                </a:solidFill>
                <a:latin typeface="Corben"/>
                <a:ea typeface="Corben"/>
                <a:cs typeface="Corben"/>
                <a:sym typeface="Corben"/>
              </a:rPr>
              <a:t>Configuration and Deployment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340084" y="5612755"/>
            <a:ext cx="4972645" cy="1465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4155"/>
                </a:solidFill>
                <a:latin typeface="Arimo"/>
                <a:ea typeface="Arimo"/>
                <a:cs typeface="Arimo"/>
                <a:sym typeface="Arimo"/>
              </a:rPr>
              <a:t>Set up your Flask app for production deployment, including environment variables and server configuration.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9F9FF">
                <a:alpha val="94902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850237" y="1757511"/>
            <a:ext cx="7263705" cy="9145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1B1B27"/>
                </a:solidFill>
                <a:latin typeface="Corben"/>
                <a:ea typeface="Corben"/>
                <a:cs typeface="Corben"/>
                <a:sym typeface="Corben"/>
              </a:rPr>
              <a:t>Serving the ML Model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7845475" y="3092500"/>
            <a:ext cx="4590604" cy="3023146"/>
            <a:chOff x="0" y="0"/>
            <a:chExt cx="6120805" cy="403086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6350" y="6350"/>
              <a:ext cx="6108192" cy="4018153"/>
            </a:xfrm>
            <a:custGeom>
              <a:avLst/>
              <a:gdLst/>
              <a:ahLst/>
              <a:cxnLst/>
              <a:rect r="r" b="b" t="t" l="l"/>
              <a:pathLst>
                <a:path h="4018153" w="6108192">
                  <a:moveTo>
                    <a:pt x="0" y="158750"/>
                  </a:moveTo>
                  <a:cubicBezTo>
                    <a:pt x="0" y="71120"/>
                    <a:pt x="71120" y="0"/>
                    <a:pt x="159004" y="0"/>
                  </a:cubicBezTo>
                  <a:lnTo>
                    <a:pt x="5949188" y="0"/>
                  </a:lnTo>
                  <a:cubicBezTo>
                    <a:pt x="6036945" y="0"/>
                    <a:pt x="6108192" y="71120"/>
                    <a:pt x="6108192" y="158750"/>
                  </a:cubicBezTo>
                  <a:lnTo>
                    <a:pt x="6108192" y="3859403"/>
                  </a:lnTo>
                  <a:cubicBezTo>
                    <a:pt x="6108192" y="3947160"/>
                    <a:pt x="6037072" y="4018153"/>
                    <a:pt x="5949188" y="4018153"/>
                  </a:cubicBezTo>
                  <a:lnTo>
                    <a:pt x="159004" y="4018153"/>
                  </a:lnTo>
                  <a:cubicBezTo>
                    <a:pt x="71120" y="4018153"/>
                    <a:pt x="0" y="3947033"/>
                    <a:pt x="0" y="3859403"/>
                  </a:cubicBezTo>
                  <a:close/>
                </a:path>
              </a:pathLst>
            </a:custGeom>
            <a:solidFill>
              <a:srgbClr val="D2D9F9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120892" cy="4030853"/>
            </a:xfrm>
            <a:custGeom>
              <a:avLst/>
              <a:gdLst/>
              <a:ahLst/>
              <a:cxnLst/>
              <a:rect r="r" b="b" t="t" l="l"/>
              <a:pathLst>
                <a:path h="4030853" w="6120892">
                  <a:moveTo>
                    <a:pt x="0" y="165100"/>
                  </a:moveTo>
                  <a:cubicBezTo>
                    <a:pt x="0" y="73914"/>
                    <a:pt x="74041" y="0"/>
                    <a:pt x="165354" y="0"/>
                  </a:cubicBezTo>
                  <a:lnTo>
                    <a:pt x="5955538" y="0"/>
                  </a:lnTo>
                  <a:lnTo>
                    <a:pt x="5955538" y="6350"/>
                  </a:lnTo>
                  <a:lnTo>
                    <a:pt x="5955538" y="0"/>
                  </a:lnTo>
                  <a:cubicBezTo>
                    <a:pt x="6046851" y="0"/>
                    <a:pt x="6120892" y="73914"/>
                    <a:pt x="6120892" y="165100"/>
                  </a:cubicBezTo>
                  <a:lnTo>
                    <a:pt x="6114542" y="165100"/>
                  </a:lnTo>
                  <a:lnTo>
                    <a:pt x="6120892" y="165100"/>
                  </a:lnTo>
                  <a:lnTo>
                    <a:pt x="6120892" y="3865753"/>
                  </a:lnTo>
                  <a:lnTo>
                    <a:pt x="6114542" y="3865753"/>
                  </a:lnTo>
                  <a:lnTo>
                    <a:pt x="6120892" y="3865753"/>
                  </a:lnTo>
                  <a:cubicBezTo>
                    <a:pt x="6120892" y="3956939"/>
                    <a:pt x="6046851" y="4030853"/>
                    <a:pt x="5955538" y="4030853"/>
                  </a:cubicBezTo>
                  <a:lnTo>
                    <a:pt x="5955538" y="4024503"/>
                  </a:lnTo>
                  <a:lnTo>
                    <a:pt x="5955538" y="4030853"/>
                  </a:lnTo>
                  <a:lnTo>
                    <a:pt x="165354" y="4030853"/>
                  </a:lnTo>
                  <a:lnTo>
                    <a:pt x="165354" y="4024503"/>
                  </a:lnTo>
                  <a:lnTo>
                    <a:pt x="165354" y="4030853"/>
                  </a:lnTo>
                  <a:cubicBezTo>
                    <a:pt x="74041" y="4030853"/>
                    <a:pt x="0" y="3956939"/>
                    <a:pt x="0" y="3865753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3865753"/>
                  </a:lnTo>
                  <a:lnTo>
                    <a:pt x="6350" y="3865753"/>
                  </a:lnTo>
                  <a:lnTo>
                    <a:pt x="12700" y="3865753"/>
                  </a:lnTo>
                  <a:cubicBezTo>
                    <a:pt x="12700" y="3949954"/>
                    <a:pt x="81026" y="4018153"/>
                    <a:pt x="165354" y="4018153"/>
                  </a:cubicBezTo>
                  <a:lnTo>
                    <a:pt x="5955538" y="4018153"/>
                  </a:lnTo>
                  <a:cubicBezTo>
                    <a:pt x="6039866" y="4018153"/>
                    <a:pt x="6108192" y="3949954"/>
                    <a:pt x="6108192" y="3865753"/>
                  </a:cubicBezTo>
                  <a:lnTo>
                    <a:pt x="6108192" y="165100"/>
                  </a:lnTo>
                  <a:cubicBezTo>
                    <a:pt x="6108192" y="80899"/>
                    <a:pt x="6039866" y="12700"/>
                    <a:pt x="5955538" y="12700"/>
                  </a:cubicBezTo>
                  <a:lnTo>
                    <a:pt x="165354" y="12700"/>
                  </a:lnTo>
                  <a:lnTo>
                    <a:pt x="165354" y="6350"/>
                  </a:lnTo>
                  <a:lnTo>
                    <a:pt x="165354" y="12700"/>
                  </a:lnTo>
                  <a:cubicBezTo>
                    <a:pt x="81026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B8BFDF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8143280" y="3380780"/>
            <a:ext cx="3544044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404155"/>
                </a:solidFill>
                <a:latin typeface="Corben"/>
                <a:ea typeface="Corben"/>
                <a:cs typeface="Corben"/>
                <a:sym typeface="Corben"/>
              </a:rPr>
              <a:t>Model Serialization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143280" y="3898552"/>
            <a:ext cx="3994994" cy="19192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4155"/>
                </a:solidFill>
                <a:latin typeface="Arimo"/>
                <a:ea typeface="Arimo"/>
                <a:cs typeface="Arimo"/>
                <a:sym typeface="Arimo"/>
              </a:rPr>
              <a:t>Save your trained machine learning model to disk for easy loading and serving in your Flask app.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2710071" y="3092500"/>
            <a:ext cx="4590604" cy="3023146"/>
            <a:chOff x="0" y="0"/>
            <a:chExt cx="6120805" cy="403086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6350" y="6350"/>
              <a:ext cx="6108192" cy="4018153"/>
            </a:xfrm>
            <a:custGeom>
              <a:avLst/>
              <a:gdLst/>
              <a:ahLst/>
              <a:cxnLst/>
              <a:rect r="r" b="b" t="t" l="l"/>
              <a:pathLst>
                <a:path h="4018153" w="6108192">
                  <a:moveTo>
                    <a:pt x="0" y="158750"/>
                  </a:moveTo>
                  <a:cubicBezTo>
                    <a:pt x="0" y="71120"/>
                    <a:pt x="71120" y="0"/>
                    <a:pt x="159004" y="0"/>
                  </a:cubicBezTo>
                  <a:lnTo>
                    <a:pt x="5949188" y="0"/>
                  </a:lnTo>
                  <a:cubicBezTo>
                    <a:pt x="6036945" y="0"/>
                    <a:pt x="6108192" y="71120"/>
                    <a:pt x="6108192" y="158750"/>
                  </a:cubicBezTo>
                  <a:lnTo>
                    <a:pt x="6108192" y="3859403"/>
                  </a:lnTo>
                  <a:cubicBezTo>
                    <a:pt x="6108192" y="3947160"/>
                    <a:pt x="6037072" y="4018153"/>
                    <a:pt x="5949188" y="4018153"/>
                  </a:cubicBezTo>
                  <a:lnTo>
                    <a:pt x="159004" y="4018153"/>
                  </a:lnTo>
                  <a:cubicBezTo>
                    <a:pt x="71120" y="4018153"/>
                    <a:pt x="0" y="3947033"/>
                    <a:pt x="0" y="3859403"/>
                  </a:cubicBezTo>
                  <a:close/>
                </a:path>
              </a:pathLst>
            </a:custGeom>
            <a:solidFill>
              <a:srgbClr val="D2D9F9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120892" cy="4030853"/>
            </a:xfrm>
            <a:custGeom>
              <a:avLst/>
              <a:gdLst/>
              <a:ahLst/>
              <a:cxnLst/>
              <a:rect r="r" b="b" t="t" l="l"/>
              <a:pathLst>
                <a:path h="4030853" w="6120892">
                  <a:moveTo>
                    <a:pt x="0" y="165100"/>
                  </a:moveTo>
                  <a:cubicBezTo>
                    <a:pt x="0" y="73914"/>
                    <a:pt x="74041" y="0"/>
                    <a:pt x="165354" y="0"/>
                  </a:cubicBezTo>
                  <a:lnTo>
                    <a:pt x="5955538" y="0"/>
                  </a:lnTo>
                  <a:lnTo>
                    <a:pt x="5955538" y="6350"/>
                  </a:lnTo>
                  <a:lnTo>
                    <a:pt x="5955538" y="0"/>
                  </a:lnTo>
                  <a:cubicBezTo>
                    <a:pt x="6046851" y="0"/>
                    <a:pt x="6120892" y="73914"/>
                    <a:pt x="6120892" y="165100"/>
                  </a:cubicBezTo>
                  <a:lnTo>
                    <a:pt x="6114542" y="165100"/>
                  </a:lnTo>
                  <a:lnTo>
                    <a:pt x="6120892" y="165100"/>
                  </a:lnTo>
                  <a:lnTo>
                    <a:pt x="6120892" y="3865753"/>
                  </a:lnTo>
                  <a:lnTo>
                    <a:pt x="6114542" y="3865753"/>
                  </a:lnTo>
                  <a:lnTo>
                    <a:pt x="6120892" y="3865753"/>
                  </a:lnTo>
                  <a:cubicBezTo>
                    <a:pt x="6120892" y="3956939"/>
                    <a:pt x="6046851" y="4030853"/>
                    <a:pt x="5955538" y="4030853"/>
                  </a:cubicBezTo>
                  <a:lnTo>
                    <a:pt x="5955538" y="4024503"/>
                  </a:lnTo>
                  <a:lnTo>
                    <a:pt x="5955538" y="4030853"/>
                  </a:lnTo>
                  <a:lnTo>
                    <a:pt x="165354" y="4030853"/>
                  </a:lnTo>
                  <a:lnTo>
                    <a:pt x="165354" y="4024503"/>
                  </a:lnTo>
                  <a:lnTo>
                    <a:pt x="165354" y="4030853"/>
                  </a:lnTo>
                  <a:cubicBezTo>
                    <a:pt x="74041" y="4030853"/>
                    <a:pt x="0" y="3956939"/>
                    <a:pt x="0" y="3865753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3865753"/>
                  </a:lnTo>
                  <a:lnTo>
                    <a:pt x="6350" y="3865753"/>
                  </a:lnTo>
                  <a:lnTo>
                    <a:pt x="12700" y="3865753"/>
                  </a:lnTo>
                  <a:cubicBezTo>
                    <a:pt x="12700" y="3949954"/>
                    <a:pt x="81026" y="4018153"/>
                    <a:pt x="165354" y="4018153"/>
                  </a:cubicBezTo>
                  <a:lnTo>
                    <a:pt x="5955538" y="4018153"/>
                  </a:lnTo>
                  <a:cubicBezTo>
                    <a:pt x="6039866" y="4018153"/>
                    <a:pt x="6108192" y="3949954"/>
                    <a:pt x="6108192" y="3865753"/>
                  </a:cubicBezTo>
                  <a:lnTo>
                    <a:pt x="6108192" y="165100"/>
                  </a:lnTo>
                  <a:cubicBezTo>
                    <a:pt x="6108192" y="80899"/>
                    <a:pt x="6039866" y="12700"/>
                    <a:pt x="5955538" y="12700"/>
                  </a:cubicBezTo>
                  <a:lnTo>
                    <a:pt x="165354" y="12700"/>
                  </a:lnTo>
                  <a:lnTo>
                    <a:pt x="165354" y="6350"/>
                  </a:lnTo>
                  <a:lnTo>
                    <a:pt x="165354" y="12700"/>
                  </a:lnTo>
                  <a:cubicBezTo>
                    <a:pt x="81026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B8BFDF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13007876" y="3380780"/>
            <a:ext cx="3544044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404155"/>
                </a:solidFill>
                <a:latin typeface="Corben"/>
                <a:ea typeface="Corben"/>
                <a:cs typeface="Corben"/>
                <a:sym typeface="Corben"/>
              </a:rPr>
              <a:t>API Endpoint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3007876" y="3898552"/>
            <a:ext cx="3994994" cy="19192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4155"/>
                </a:solidFill>
                <a:latin typeface="Arimo"/>
                <a:ea typeface="Arimo"/>
                <a:cs typeface="Arimo"/>
                <a:sym typeface="Arimo"/>
              </a:rPr>
              <a:t>Create a dedicated API endpoint to receive user inputs and return model predictions.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7845475" y="6389637"/>
            <a:ext cx="9455051" cy="2115890"/>
            <a:chOff x="0" y="0"/>
            <a:chExt cx="12606735" cy="2821187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6350" y="6350"/>
              <a:ext cx="12594082" cy="2808478"/>
            </a:xfrm>
            <a:custGeom>
              <a:avLst/>
              <a:gdLst/>
              <a:ahLst/>
              <a:cxnLst/>
              <a:rect r="r" b="b" t="t" l="l"/>
              <a:pathLst>
                <a:path h="2808478" w="12594082">
                  <a:moveTo>
                    <a:pt x="0" y="158750"/>
                  </a:moveTo>
                  <a:cubicBezTo>
                    <a:pt x="0" y="71120"/>
                    <a:pt x="71374" y="0"/>
                    <a:pt x="159385" y="0"/>
                  </a:cubicBezTo>
                  <a:lnTo>
                    <a:pt x="12434697" y="0"/>
                  </a:lnTo>
                  <a:cubicBezTo>
                    <a:pt x="12522708" y="0"/>
                    <a:pt x="12594082" y="71120"/>
                    <a:pt x="12594082" y="158750"/>
                  </a:cubicBezTo>
                  <a:lnTo>
                    <a:pt x="12594082" y="2649728"/>
                  </a:lnTo>
                  <a:cubicBezTo>
                    <a:pt x="12594082" y="2737485"/>
                    <a:pt x="12522708" y="2808478"/>
                    <a:pt x="12434697" y="2808478"/>
                  </a:cubicBezTo>
                  <a:lnTo>
                    <a:pt x="159385" y="2808478"/>
                  </a:lnTo>
                  <a:cubicBezTo>
                    <a:pt x="71374" y="2808478"/>
                    <a:pt x="0" y="2737358"/>
                    <a:pt x="0" y="2649728"/>
                  </a:cubicBezTo>
                  <a:close/>
                </a:path>
              </a:pathLst>
            </a:custGeom>
            <a:solidFill>
              <a:srgbClr val="D2D9F9"/>
            </a:solid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2606782" cy="2821178"/>
            </a:xfrm>
            <a:custGeom>
              <a:avLst/>
              <a:gdLst/>
              <a:ahLst/>
              <a:cxnLst/>
              <a:rect r="r" b="b" t="t" l="l"/>
              <a:pathLst>
                <a:path h="2821178" w="12606782">
                  <a:moveTo>
                    <a:pt x="0" y="165100"/>
                  </a:moveTo>
                  <a:cubicBezTo>
                    <a:pt x="0" y="73914"/>
                    <a:pt x="74168" y="0"/>
                    <a:pt x="165735" y="0"/>
                  </a:cubicBezTo>
                  <a:lnTo>
                    <a:pt x="12441047" y="0"/>
                  </a:lnTo>
                  <a:lnTo>
                    <a:pt x="12441047" y="6350"/>
                  </a:lnTo>
                  <a:lnTo>
                    <a:pt x="12441047" y="0"/>
                  </a:lnTo>
                  <a:cubicBezTo>
                    <a:pt x="12532487" y="0"/>
                    <a:pt x="12606782" y="73914"/>
                    <a:pt x="12606782" y="165100"/>
                  </a:cubicBezTo>
                  <a:lnTo>
                    <a:pt x="12600432" y="165100"/>
                  </a:lnTo>
                  <a:lnTo>
                    <a:pt x="12606782" y="165100"/>
                  </a:lnTo>
                  <a:lnTo>
                    <a:pt x="12606782" y="2656078"/>
                  </a:lnTo>
                  <a:lnTo>
                    <a:pt x="12600432" y="2656078"/>
                  </a:lnTo>
                  <a:lnTo>
                    <a:pt x="12606782" y="2656078"/>
                  </a:lnTo>
                  <a:cubicBezTo>
                    <a:pt x="12606782" y="2747264"/>
                    <a:pt x="12532614" y="2821178"/>
                    <a:pt x="12441047" y="2821178"/>
                  </a:cubicBezTo>
                  <a:lnTo>
                    <a:pt x="12441047" y="2814828"/>
                  </a:lnTo>
                  <a:lnTo>
                    <a:pt x="12441047" y="2821178"/>
                  </a:lnTo>
                  <a:lnTo>
                    <a:pt x="165735" y="2821178"/>
                  </a:lnTo>
                  <a:lnTo>
                    <a:pt x="165735" y="2814828"/>
                  </a:lnTo>
                  <a:lnTo>
                    <a:pt x="165735" y="2821178"/>
                  </a:lnTo>
                  <a:cubicBezTo>
                    <a:pt x="74295" y="2821178"/>
                    <a:pt x="0" y="2747264"/>
                    <a:pt x="0" y="2656078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2656078"/>
                  </a:lnTo>
                  <a:lnTo>
                    <a:pt x="6350" y="2656078"/>
                  </a:lnTo>
                  <a:lnTo>
                    <a:pt x="12700" y="2656078"/>
                  </a:lnTo>
                  <a:cubicBezTo>
                    <a:pt x="12700" y="2740279"/>
                    <a:pt x="81153" y="2808478"/>
                    <a:pt x="165735" y="2808478"/>
                  </a:cubicBezTo>
                  <a:lnTo>
                    <a:pt x="12441047" y="2808478"/>
                  </a:lnTo>
                  <a:cubicBezTo>
                    <a:pt x="12525628" y="2808478"/>
                    <a:pt x="12594082" y="2740152"/>
                    <a:pt x="12594082" y="2656078"/>
                  </a:cubicBezTo>
                  <a:lnTo>
                    <a:pt x="12594082" y="165100"/>
                  </a:lnTo>
                  <a:cubicBezTo>
                    <a:pt x="12594082" y="80899"/>
                    <a:pt x="12525628" y="12700"/>
                    <a:pt x="12441047" y="12700"/>
                  </a:cubicBezTo>
                  <a:lnTo>
                    <a:pt x="165735" y="12700"/>
                  </a:lnTo>
                  <a:lnTo>
                    <a:pt x="165735" y="6350"/>
                  </a:lnTo>
                  <a:lnTo>
                    <a:pt x="165735" y="12700"/>
                  </a:lnTo>
                  <a:cubicBezTo>
                    <a:pt x="81153" y="12700"/>
                    <a:pt x="12700" y="81026"/>
                    <a:pt x="12700" y="165100"/>
                  </a:cubicBezTo>
                  <a:close/>
                </a:path>
              </a:pathLst>
            </a:custGeom>
            <a:solidFill>
              <a:srgbClr val="B8BFDF"/>
            </a:solid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8143280" y="6677917"/>
            <a:ext cx="4479577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404155"/>
                </a:solidFill>
                <a:latin typeface="Corben"/>
                <a:ea typeface="Corben"/>
                <a:cs typeface="Corben"/>
                <a:sym typeface="Corben"/>
              </a:rPr>
              <a:t>Performance Optimization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143280" y="7195691"/>
            <a:ext cx="8859441" cy="1012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4155"/>
                </a:solidFill>
                <a:latin typeface="Arimo"/>
                <a:ea typeface="Arimo"/>
                <a:cs typeface="Arimo"/>
                <a:sym typeface="Arimo"/>
              </a:rPr>
              <a:t>Ensure efficient model loading and scoring to provide low-latency predictions to your users.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9F9FF">
                <a:alpha val="94902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842962" y="836711"/>
            <a:ext cx="6124575" cy="771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74"/>
              </a:lnSpc>
            </a:pPr>
            <a:r>
              <a:rPr lang="en-US" sz="4687">
                <a:solidFill>
                  <a:srgbClr val="1B1B27"/>
                </a:solidFill>
                <a:latin typeface="Corben"/>
                <a:ea typeface="Corben"/>
                <a:cs typeface="Corben"/>
                <a:sym typeface="Corben"/>
              </a:rPr>
              <a:t>Handling User Inputs</a:t>
            </a:r>
          </a:p>
        </p:txBody>
      </p:sp>
      <p:sp>
        <p:nvSpPr>
          <p:cNvPr name="Freeform 7" id="7" descr="preencoded.png"/>
          <p:cNvSpPr/>
          <p:nvPr/>
        </p:nvSpPr>
        <p:spPr>
          <a:xfrm flipH="false" flipV="false" rot="0">
            <a:off x="842962" y="1969591"/>
            <a:ext cx="602010" cy="602010"/>
          </a:xfrm>
          <a:custGeom>
            <a:avLst/>
            <a:gdLst/>
            <a:ahLst/>
            <a:cxnLst/>
            <a:rect r="r" b="b" t="t" l="l"/>
            <a:pathLst>
              <a:path h="602010" w="602010">
                <a:moveTo>
                  <a:pt x="0" y="0"/>
                </a:moveTo>
                <a:lnTo>
                  <a:pt x="602010" y="0"/>
                </a:lnTo>
                <a:lnTo>
                  <a:pt x="602010" y="602010"/>
                </a:lnTo>
                <a:lnTo>
                  <a:pt x="0" y="60201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842962" y="2783830"/>
            <a:ext cx="3010644" cy="4048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2312">
                <a:solidFill>
                  <a:srgbClr val="404155"/>
                </a:solidFill>
                <a:latin typeface="Corben"/>
                <a:ea typeface="Corben"/>
                <a:cs typeface="Corben"/>
                <a:sym typeface="Corben"/>
              </a:rPr>
              <a:t>User Interface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42962" y="3228380"/>
            <a:ext cx="9744075" cy="8751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1874">
                <a:solidFill>
                  <a:srgbClr val="404155"/>
                </a:solidFill>
                <a:latin typeface="Arimo"/>
                <a:ea typeface="Arimo"/>
                <a:cs typeface="Arimo"/>
                <a:sym typeface="Arimo"/>
              </a:rPr>
              <a:t>Build an intuitive web interface for users to interact with your machine learning model.</a:t>
            </a:r>
          </a:p>
        </p:txBody>
      </p:sp>
      <p:sp>
        <p:nvSpPr>
          <p:cNvPr name="Freeform 10" id="10" descr="preencoded.png"/>
          <p:cNvSpPr/>
          <p:nvPr/>
        </p:nvSpPr>
        <p:spPr>
          <a:xfrm flipH="false" flipV="false" rot="0">
            <a:off x="842962" y="4826050"/>
            <a:ext cx="602010" cy="602010"/>
          </a:xfrm>
          <a:custGeom>
            <a:avLst/>
            <a:gdLst/>
            <a:ahLst/>
            <a:cxnLst/>
            <a:rect r="r" b="b" t="t" l="l"/>
            <a:pathLst>
              <a:path h="602010" w="602010">
                <a:moveTo>
                  <a:pt x="0" y="0"/>
                </a:moveTo>
                <a:lnTo>
                  <a:pt x="602010" y="0"/>
                </a:lnTo>
                <a:lnTo>
                  <a:pt x="602010" y="602010"/>
                </a:lnTo>
                <a:lnTo>
                  <a:pt x="0" y="60201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842962" y="5640289"/>
            <a:ext cx="3010644" cy="4048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2312">
                <a:solidFill>
                  <a:srgbClr val="404155"/>
                </a:solidFill>
                <a:latin typeface="Corben"/>
                <a:ea typeface="Corben"/>
                <a:cs typeface="Corben"/>
                <a:sym typeface="Corben"/>
              </a:rPr>
              <a:t>Form Handling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42962" y="6084837"/>
            <a:ext cx="9744075" cy="4899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1874">
                <a:solidFill>
                  <a:srgbClr val="404155"/>
                </a:solidFill>
                <a:latin typeface="Arimo"/>
                <a:ea typeface="Arimo"/>
                <a:cs typeface="Arimo"/>
                <a:sym typeface="Arimo"/>
              </a:rPr>
              <a:t>Securely process user inputs and validate the data before passing it to the model.</a:t>
            </a:r>
          </a:p>
        </p:txBody>
      </p:sp>
      <p:sp>
        <p:nvSpPr>
          <p:cNvPr name="Freeform 13" id="13" descr="preencoded.png"/>
          <p:cNvSpPr/>
          <p:nvPr/>
        </p:nvSpPr>
        <p:spPr>
          <a:xfrm flipH="false" flipV="false" rot="0">
            <a:off x="842962" y="7297341"/>
            <a:ext cx="602010" cy="602010"/>
          </a:xfrm>
          <a:custGeom>
            <a:avLst/>
            <a:gdLst/>
            <a:ahLst/>
            <a:cxnLst/>
            <a:rect r="r" b="b" t="t" l="l"/>
            <a:pathLst>
              <a:path h="602010" w="602010">
                <a:moveTo>
                  <a:pt x="0" y="0"/>
                </a:moveTo>
                <a:lnTo>
                  <a:pt x="602010" y="0"/>
                </a:lnTo>
                <a:lnTo>
                  <a:pt x="602010" y="602010"/>
                </a:lnTo>
                <a:lnTo>
                  <a:pt x="0" y="60201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842962" y="8111579"/>
            <a:ext cx="3010644" cy="4048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2312">
                <a:solidFill>
                  <a:srgbClr val="404155"/>
                </a:solidFill>
                <a:latin typeface="Corben"/>
                <a:ea typeface="Corben"/>
                <a:cs typeface="Corben"/>
                <a:sym typeface="Corben"/>
              </a:rPr>
              <a:t>Data Preprocessing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42962" y="8556129"/>
            <a:ext cx="9744075" cy="8751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1874">
                <a:solidFill>
                  <a:srgbClr val="404155"/>
                </a:solidFill>
                <a:latin typeface="Arimo"/>
                <a:ea typeface="Arimo"/>
                <a:cs typeface="Arimo"/>
                <a:sym typeface="Arimo"/>
              </a:rPr>
              <a:t>Ensure that user inputs are properly formatted and transformed for consumption by your machine learning model.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9F9FF">
                <a:alpha val="94902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992238" y="1271587"/>
            <a:ext cx="7685931" cy="9145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1B1B27"/>
                </a:solidFill>
                <a:latin typeface="Corben"/>
                <a:ea typeface="Corben"/>
                <a:cs typeface="Corben"/>
                <a:sym typeface="Corben"/>
              </a:rPr>
              <a:t>Generating Predictions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398389" y="2611339"/>
            <a:ext cx="38100" cy="6375350"/>
            <a:chOff x="0" y="0"/>
            <a:chExt cx="50800" cy="8500467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50800" cy="8500491"/>
            </a:xfrm>
            <a:custGeom>
              <a:avLst/>
              <a:gdLst/>
              <a:ahLst/>
              <a:cxnLst/>
              <a:rect r="r" b="b" t="t" l="l"/>
              <a:pathLst>
                <a:path h="8500491" w="5080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cubicBezTo>
                    <a:pt x="39370" y="0"/>
                    <a:pt x="50800" y="11430"/>
                    <a:pt x="50800" y="25400"/>
                  </a:cubicBezTo>
                  <a:lnTo>
                    <a:pt x="50800" y="8475091"/>
                  </a:lnTo>
                  <a:cubicBezTo>
                    <a:pt x="50800" y="8489061"/>
                    <a:pt x="39370" y="8500491"/>
                    <a:pt x="25400" y="8500491"/>
                  </a:cubicBezTo>
                  <a:cubicBezTo>
                    <a:pt x="11430" y="8500491"/>
                    <a:pt x="0" y="8489061"/>
                    <a:pt x="0" y="8475091"/>
                  </a:cubicBezTo>
                  <a:close/>
                </a:path>
              </a:pathLst>
            </a:custGeom>
            <a:solidFill>
              <a:srgbClr val="B8BFDF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698277" y="3230166"/>
            <a:ext cx="992237" cy="38100"/>
            <a:chOff x="0" y="0"/>
            <a:chExt cx="1322983" cy="50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322959" cy="50800"/>
            </a:xfrm>
            <a:custGeom>
              <a:avLst/>
              <a:gdLst/>
              <a:ahLst/>
              <a:cxnLst/>
              <a:rect r="r" b="b" t="t" l="l"/>
              <a:pathLst>
                <a:path h="50800" w="1322959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297559" y="0"/>
                  </a:lnTo>
                  <a:cubicBezTo>
                    <a:pt x="1311529" y="0"/>
                    <a:pt x="1322959" y="11430"/>
                    <a:pt x="1322959" y="25400"/>
                  </a:cubicBezTo>
                  <a:cubicBezTo>
                    <a:pt x="1322959" y="39370"/>
                    <a:pt x="1311529" y="50800"/>
                    <a:pt x="1297559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B8BFDF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093738" y="2925515"/>
            <a:ext cx="647402" cy="647402"/>
            <a:chOff x="0" y="0"/>
            <a:chExt cx="863203" cy="86320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6350" y="6350"/>
              <a:ext cx="850519" cy="850519"/>
            </a:xfrm>
            <a:custGeom>
              <a:avLst/>
              <a:gdLst/>
              <a:ahLst/>
              <a:cxnLst/>
              <a:rect r="r" b="b" t="t" l="l"/>
              <a:pathLst>
                <a:path h="850519" w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D2D9F9"/>
            </a:solid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63219" cy="863219"/>
            </a:xfrm>
            <a:custGeom>
              <a:avLst/>
              <a:gdLst/>
              <a:ahLst/>
              <a:cxnLst/>
              <a:rect r="r" b="b" t="t" l="l"/>
              <a:pathLst>
                <a:path h="863219" w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B8BFDF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1354634" y="3093690"/>
            <a:ext cx="125611" cy="3682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>
                <a:solidFill>
                  <a:srgbClr val="404155"/>
                </a:solidFill>
                <a:latin typeface="Corben"/>
                <a:ea typeface="Corben"/>
                <a:cs typeface="Corben"/>
                <a:sym typeface="Corben"/>
              </a:rPr>
              <a:t>1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976860" y="2885331"/>
            <a:ext cx="3544044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404155"/>
                </a:solidFill>
                <a:latin typeface="Corben"/>
                <a:ea typeface="Corben"/>
                <a:cs typeface="Corben"/>
                <a:sym typeface="Corben"/>
              </a:rPr>
              <a:t>Receive Inputs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976860" y="3403104"/>
            <a:ext cx="7460902" cy="5584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4155"/>
                </a:solidFill>
                <a:latin typeface="Arimo"/>
                <a:ea typeface="Arimo"/>
                <a:cs typeface="Arimo"/>
                <a:sym typeface="Arimo"/>
              </a:rPr>
              <a:t>Accept user inputs through the Flask web application.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1698277" y="5147370"/>
            <a:ext cx="992237" cy="38100"/>
            <a:chOff x="0" y="0"/>
            <a:chExt cx="1322983" cy="50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322959" cy="50800"/>
            </a:xfrm>
            <a:custGeom>
              <a:avLst/>
              <a:gdLst/>
              <a:ahLst/>
              <a:cxnLst/>
              <a:rect r="r" b="b" t="t" l="l"/>
              <a:pathLst>
                <a:path h="50800" w="1322959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297559" y="0"/>
                  </a:lnTo>
                  <a:cubicBezTo>
                    <a:pt x="1311529" y="0"/>
                    <a:pt x="1322959" y="11430"/>
                    <a:pt x="1322959" y="25400"/>
                  </a:cubicBezTo>
                  <a:cubicBezTo>
                    <a:pt x="1322959" y="39370"/>
                    <a:pt x="1311529" y="50800"/>
                    <a:pt x="1297559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B8BFDF"/>
            </a:solid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1093738" y="4842719"/>
            <a:ext cx="647402" cy="647403"/>
            <a:chOff x="0" y="0"/>
            <a:chExt cx="863203" cy="863203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6350" y="6350"/>
              <a:ext cx="850519" cy="850519"/>
            </a:xfrm>
            <a:custGeom>
              <a:avLst/>
              <a:gdLst/>
              <a:ahLst/>
              <a:cxnLst/>
              <a:rect r="r" b="b" t="t" l="l"/>
              <a:pathLst>
                <a:path h="850519" w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D2D9F9"/>
            </a:solidFill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63219" cy="863219"/>
            </a:xfrm>
            <a:custGeom>
              <a:avLst/>
              <a:gdLst/>
              <a:ahLst/>
              <a:cxnLst/>
              <a:rect r="r" b="b" t="t" l="l"/>
              <a:pathLst>
                <a:path h="863219" w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B8BFDF"/>
            </a:solid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1306562" y="5010894"/>
            <a:ext cx="221754" cy="3682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>
                <a:solidFill>
                  <a:srgbClr val="404155"/>
                </a:solidFill>
                <a:latin typeface="Corben"/>
                <a:ea typeface="Corben"/>
                <a:cs typeface="Corben"/>
                <a:sym typeface="Corben"/>
              </a:rPr>
              <a:t>2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2976860" y="4802535"/>
            <a:ext cx="3544044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404155"/>
                </a:solidFill>
                <a:latin typeface="Corben"/>
                <a:ea typeface="Corben"/>
                <a:cs typeface="Corben"/>
                <a:sym typeface="Corben"/>
              </a:rPr>
              <a:t>Process Data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2976860" y="5320307"/>
            <a:ext cx="7460902" cy="1012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4155"/>
                </a:solidFill>
                <a:latin typeface="Arimo"/>
                <a:ea typeface="Arimo"/>
                <a:cs typeface="Arimo"/>
                <a:sym typeface="Arimo"/>
              </a:rPr>
              <a:t>Transform the user inputs to match the expected format of the machine learning model.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1698277" y="7518201"/>
            <a:ext cx="992237" cy="38100"/>
            <a:chOff x="0" y="0"/>
            <a:chExt cx="1322983" cy="5080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1322959" cy="50800"/>
            </a:xfrm>
            <a:custGeom>
              <a:avLst/>
              <a:gdLst/>
              <a:ahLst/>
              <a:cxnLst/>
              <a:rect r="r" b="b" t="t" l="l"/>
              <a:pathLst>
                <a:path h="50800" w="1322959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297559" y="0"/>
                  </a:lnTo>
                  <a:cubicBezTo>
                    <a:pt x="1311529" y="0"/>
                    <a:pt x="1322959" y="11430"/>
                    <a:pt x="1322959" y="25400"/>
                  </a:cubicBezTo>
                  <a:cubicBezTo>
                    <a:pt x="1322959" y="39370"/>
                    <a:pt x="1311529" y="50800"/>
                    <a:pt x="1297559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B8BFDF"/>
            </a:solidFill>
          </p:spPr>
        </p:sp>
      </p:grpSp>
      <p:grpSp>
        <p:nvGrpSpPr>
          <p:cNvPr name="Group 27" id="27"/>
          <p:cNvGrpSpPr/>
          <p:nvPr/>
        </p:nvGrpSpPr>
        <p:grpSpPr>
          <a:xfrm rot="0">
            <a:off x="1093738" y="7213550"/>
            <a:ext cx="647402" cy="647402"/>
            <a:chOff x="0" y="0"/>
            <a:chExt cx="863203" cy="863203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6350" y="6350"/>
              <a:ext cx="850519" cy="850519"/>
            </a:xfrm>
            <a:custGeom>
              <a:avLst/>
              <a:gdLst/>
              <a:ahLst/>
              <a:cxnLst/>
              <a:rect r="r" b="b" t="t" l="l"/>
              <a:pathLst>
                <a:path h="850519" w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D2D9F9"/>
            </a:solidFill>
          </p:spPr>
        </p:sp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863219" cy="863219"/>
            </a:xfrm>
            <a:custGeom>
              <a:avLst/>
              <a:gdLst/>
              <a:ahLst/>
              <a:cxnLst/>
              <a:rect r="r" b="b" t="t" l="l"/>
              <a:pathLst>
                <a:path h="863219" w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B8BFDF"/>
            </a:solidFill>
          </p:spPr>
        </p:sp>
      </p:grpSp>
      <p:sp>
        <p:nvSpPr>
          <p:cNvPr name="TextBox 30" id="30"/>
          <p:cNvSpPr txBox="true"/>
          <p:nvPr/>
        </p:nvSpPr>
        <p:spPr>
          <a:xfrm rot="0">
            <a:off x="1297930" y="7381726"/>
            <a:ext cx="238869" cy="3682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>
                <a:solidFill>
                  <a:srgbClr val="404155"/>
                </a:solidFill>
                <a:latin typeface="Corben"/>
                <a:ea typeface="Corben"/>
                <a:cs typeface="Corben"/>
                <a:sym typeface="Corben"/>
              </a:rPr>
              <a:t>3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2976860" y="7173366"/>
            <a:ext cx="3544044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404155"/>
                </a:solidFill>
                <a:latin typeface="Corben"/>
                <a:ea typeface="Corben"/>
                <a:cs typeface="Corben"/>
                <a:sym typeface="Corben"/>
              </a:rPr>
              <a:t>Produce Predictions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2976860" y="7691140"/>
            <a:ext cx="7460902" cy="1012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4155"/>
                </a:solidFill>
                <a:latin typeface="Arimo"/>
                <a:ea typeface="Arimo"/>
                <a:cs typeface="Arimo"/>
                <a:sym typeface="Arimo"/>
              </a:rPr>
              <a:t>Use the loaded machine learning model to generate predictions based on the user inputs.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9F9FF">
                <a:alpha val="94902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824341" y="731787"/>
            <a:ext cx="9497317" cy="17540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49"/>
              </a:lnSpc>
            </a:pPr>
            <a:r>
              <a:rPr lang="en-US" sz="5374">
                <a:solidFill>
                  <a:srgbClr val="1B1B27"/>
                </a:solidFill>
                <a:latin typeface="Corben"/>
                <a:ea typeface="Corben"/>
                <a:cs typeface="Corben"/>
                <a:sym typeface="Corben"/>
              </a:rPr>
              <a:t>Deploying to a Cloud Platform</a:t>
            </a:r>
          </a:p>
        </p:txBody>
      </p:sp>
      <p:sp>
        <p:nvSpPr>
          <p:cNvPr name="Freeform 7" id="7" descr="preencoded.png"/>
          <p:cNvSpPr/>
          <p:nvPr/>
        </p:nvSpPr>
        <p:spPr>
          <a:xfrm flipH="false" flipV="false" rot="0">
            <a:off x="7824341" y="2899916"/>
            <a:ext cx="1380530" cy="2208907"/>
          </a:xfrm>
          <a:custGeom>
            <a:avLst/>
            <a:gdLst/>
            <a:ahLst/>
            <a:cxnLst/>
            <a:rect r="r" b="b" t="t" l="l"/>
            <a:pathLst>
              <a:path h="2208907" w="1380530">
                <a:moveTo>
                  <a:pt x="0" y="0"/>
                </a:moveTo>
                <a:lnTo>
                  <a:pt x="1380530" y="0"/>
                </a:lnTo>
                <a:lnTo>
                  <a:pt x="1380530" y="2208908"/>
                </a:lnTo>
                <a:lnTo>
                  <a:pt x="0" y="220890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" t="0" r="-1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9618910" y="3166467"/>
            <a:ext cx="3451472" cy="4408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>
                <a:solidFill>
                  <a:srgbClr val="404155"/>
                </a:solidFill>
                <a:latin typeface="Corben"/>
                <a:ea typeface="Corben"/>
                <a:cs typeface="Corben"/>
                <a:sym typeface="Corben"/>
              </a:rPr>
              <a:t>Choose a Platform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618910" y="3677691"/>
            <a:ext cx="7702749" cy="9786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>
                <a:solidFill>
                  <a:srgbClr val="404155"/>
                </a:solidFill>
                <a:latin typeface="Arimo"/>
                <a:ea typeface="Arimo"/>
                <a:cs typeface="Arimo"/>
                <a:sym typeface="Arimo"/>
              </a:rPr>
              <a:t>Select a cloud provider that offers robust deployment options for Flask applications.</a:t>
            </a:r>
          </a:p>
        </p:txBody>
      </p:sp>
      <p:sp>
        <p:nvSpPr>
          <p:cNvPr name="Freeform 10" id="10" descr="preencoded.png"/>
          <p:cNvSpPr/>
          <p:nvPr/>
        </p:nvSpPr>
        <p:spPr>
          <a:xfrm flipH="false" flipV="false" rot="0">
            <a:off x="7824341" y="5108822"/>
            <a:ext cx="1380530" cy="2208907"/>
          </a:xfrm>
          <a:custGeom>
            <a:avLst/>
            <a:gdLst/>
            <a:ahLst/>
            <a:cxnLst/>
            <a:rect r="r" b="b" t="t" l="l"/>
            <a:pathLst>
              <a:path h="2208907" w="1380530">
                <a:moveTo>
                  <a:pt x="0" y="0"/>
                </a:moveTo>
                <a:lnTo>
                  <a:pt x="1380530" y="0"/>
                </a:lnTo>
                <a:lnTo>
                  <a:pt x="1380530" y="2208908"/>
                </a:lnTo>
                <a:lnTo>
                  <a:pt x="0" y="220890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" t="0" r="-1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9618910" y="5375374"/>
            <a:ext cx="3673674" cy="4408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>
                <a:solidFill>
                  <a:srgbClr val="404155"/>
                </a:solidFill>
                <a:latin typeface="Corben"/>
                <a:ea typeface="Corben"/>
                <a:cs typeface="Corben"/>
                <a:sym typeface="Corben"/>
              </a:rPr>
              <a:t>Configure Deployment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618910" y="5886599"/>
            <a:ext cx="7702749" cy="9786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>
                <a:solidFill>
                  <a:srgbClr val="404155"/>
                </a:solidFill>
                <a:latin typeface="Arimo"/>
                <a:ea typeface="Arimo"/>
                <a:cs typeface="Arimo"/>
                <a:sym typeface="Arimo"/>
              </a:rPr>
              <a:t>Set up the necessary infrastructure, such as servers, databases, and networking, to host your Flask app.</a:t>
            </a:r>
          </a:p>
        </p:txBody>
      </p:sp>
      <p:sp>
        <p:nvSpPr>
          <p:cNvPr name="Freeform 13" id="13" descr="preencoded.png"/>
          <p:cNvSpPr/>
          <p:nvPr/>
        </p:nvSpPr>
        <p:spPr>
          <a:xfrm flipH="false" flipV="false" rot="0">
            <a:off x="7824341" y="7317730"/>
            <a:ext cx="1380530" cy="2208907"/>
          </a:xfrm>
          <a:custGeom>
            <a:avLst/>
            <a:gdLst/>
            <a:ahLst/>
            <a:cxnLst/>
            <a:rect r="r" b="b" t="t" l="l"/>
            <a:pathLst>
              <a:path h="2208907" w="1380530">
                <a:moveTo>
                  <a:pt x="0" y="0"/>
                </a:moveTo>
                <a:lnTo>
                  <a:pt x="1380530" y="0"/>
                </a:lnTo>
                <a:lnTo>
                  <a:pt x="1380530" y="2208907"/>
                </a:lnTo>
                <a:lnTo>
                  <a:pt x="0" y="220890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1" t="0" r="-1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9618910" y="7584281"/>
            <a:ext cx="3488085" cy="4408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>
                <a:solidFill>
                  <a:srgbClr val="404155"/>
                </a:solidFill>
                <a:latin typeface="Corben"/>
                <a:ea typeface="Corben"/>
                <a:cs typeface="Corben"/>
                <a:sym typeface="Corben"/>
              </a:rPr>
              <a:t>Automate the Process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618910" y="8095506"/>
            <a:ext cx="7702749" cy="9786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>
                <a:solidFill>
                  <a:srgbClr val="404155"/>
                </a:solidFill>
                <a:latin typeface="Arimo"/>
                <a:ea typeface="Arimo"/>
                <a:cs typeface="Arimo"/>
                <a:sym typeface="Arimo"/>
              </a:rPr>
              <a:t>Implement continuous integration and deployment workflows to streamline the deployment process.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9F9FF">
                <a:alpha val="94902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18288000" cy="3167657"/>
          </a:xfrm>
          <a:custGeom>
            <a:avLst/>
            <a:gdLst/>
            <a:ahLst/>
            <a:cxnLst/>
            <a:rect r="r" b="b" t="t" l="l"/>
            <a:pathLst>
              <a:path h="3167657" w="18288000">
                <a:moveTo>
                  <a:pt x="0" y="0"/>
                </a:moveTo>
                <a:lnTo>
                  <a:pt x="18288000" y="0"/>
                </a:lnTo>
                <a:lnTo>
                  <a:pt x="18288000" y="3167657"/>
                </a:lnTo>
                <a:lnTo>
                  <a:pt x="0" y="316765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65" r="0" b="-65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886866" y="3845421"/>
            <a:ext cx="10104984" cy="810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87"/>
              </a:lnSpc>
            </a:pPr>
            <a:r>
              <a:rPr lang="en-US" sz="4937">
                <a:solidFill>
                  <a:srgbClr val="1B1B27"/>
                </a:solidFill>
                <a:latin typeface="Corben"/>
                <a:ea typeface="Corben"/>
                <a:cs typeface="Corben"/>
                <a:sym typeface="Corben"/>
              </a:rPr>
              <a:t>Best Practices and Considerations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882104" y="5031730"/>
            <a:ext cx="16523791" cy="4563666"/>
            <a:chOff x="0" y="0"/>
            <a:chExt cx="22031722" cy="608488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2031706" cy="6084951"/>
            </a:xfrm>
            <a:custGeom>
              <a:avLst/>
              <a:gdLst/>
              <a:ahLst/>
              <a:cxnLst/>
              <a:rect r="r" b="b" t="t" l="l"/>
              <a:pathLst>
                <a:path h="6084951" w="22031706">
                  <a:moveTo>
                    <a:pt x="0" y="148209"/>
                  </a:moveTo>
                  <a:cubicBezTo>
                    <a:pt x="0" y="66421"/>
                    <a:pt x="66421" y="0"/>
                    <a:pt x="148463" y="0"/>
                  </a:cubicBezTo>
                  <a:lnTo>
                    <a:pt x="21883244" y="0"/>
                  </a:lnTo>
                  <a:lnTo>
                    <a:pt x="21883244" y="6350"/>
                  </a:lnTo>
                  <a:lnTo>
                    <a:pt x="21883244" y="0"/>
                  </a:lnTo>
                  <a:cubicBezTo>
                    <a:pt x="21965286" y="0"/>
                    <a:pt x="22031706" y="66421"/>
                    <a:pt x="22031706" y="148209"/>
                  </a:cubicBezTo>
                  <a:lnTo>
                    <a:pt x="22025356" y="148209"/>
                  </a:lnTo>
                  <a:lnTo>
                    <a:pt x="22031706" y="148209"/>
                  </a:lnTo>
                  <a:lnTo>
                    <a:pt x="22031706" y="5936615"/>
                  </a:lnTo>
                  <a:lnTo>
                    <a:pt x="22025356" y="5936615"/>
                  </a:lnTo>
                  <a:lnTo>
                    <a:pt x="22031706" y="5936615"/>
                  </a:lnTo>
                  <a:cubicBezTo>
                    <a:pt x="22031706" y="6018530"/>
                    <a:pt x="21965286" y="6084824"/>
                    <a:pt x="21883244" y="6084824"/>
                  </a:cubicBezTo>
                  <a:lnTo>
                    <a:pt x="21883244" y="6078474"/>
                  </a:lnTo>
                  <a:lnTo>
                    <a:pt x="21883244" y="6084824"/>
                  </a:lnTo>
                  <a:lnTo>
                    <a:pt x="148463" y="6084824"/>
                  </a:lnTo>
                  <a:lnTo>
                    <a:pt x="148463" y="6078474"/>
                  </a:lnTo>
                  <a:lnTo>
                    <a:pt x="148463" y="6084824"/>
                  </a:lnTo>
                  <a:cubicBezTo>
                    <a:pt x="66421" y="6084951"/>
                    <a:pt x="0" y="6018530"/>
                    <a:pt x="0" y="5936615"/>
                  </a:cubicBezTo>
                  <a:lnTo>
                    <a:pt x="0" y="148209"/>
                  </a:lnTo>
                  <a:lnTo>
                    <a:pt x="6350" y="148209"/>
                  </a:lnTo>
                  <a:lnTo>
                    <a:pt x="0" y="148209"/>
                  </a:lnTo>
                  <a:moveTo>
                    <a:pt x="12700" y="148209"/>
                  </a:moveTo>
                  <a:lnTo>
                    <a:pt x="12700" y="5936615"/>
                  </a:lnTo>
                  <a:lnTo>
                    <a:pt x="6350" y="5936615"/>
                  </a:lnTo>
                  <a:lnTo>
                    <a:pt x="12700" y="5936615"/>
                  </a:lnTo>
                  <a:cubicBezTo>
                    <a:pt x="12700" y="6011418"/>
                    <a:pt x="73533" y="6072124"/>
                    <a:pt x="148463" y="6072124"/>
                  </a:cubicBezTo>
                  <a:lnTo>
                    <a:pt x="21883244" y="6072124"/>
                  </a:lnTo>
                  <a:cubicBezTo>
                    <a:pt x="21958300" y="6072124"/>
                    <a:pt x="22019006" y="6011418"/>
                    <a:pt x="22019006" y="5936615"/>
                  </a:cubicBezTo>
                  <a:lnTo>
                    <a:pt x="22019006" y="148209"/>
                  </a:lnTo>
                  <a:cubicBezTo>
                    <a:pt x="22019006" y="73406"/>
                    <a:pt x="21958300" y="12700"/>
                    <a:pt x="21883243" y="12700"/>
                  </a:cubicBezTo>
                  <a:lnTo>
                    <a:pt x="148463" y="12700"/>
                  </a:lnTo>
                  <a:lnTo>
                    <a:pt x="148463" y="6350"/>
                  </a:lnTo>
                  <a:lnTo>
                    <a:pt x="148463" y="12700"/>
                  </a:lnTo>
                  <a:cubicBezTo>
                    <a:pt x="73533" y="12700"/>
                    <a:pt x="12700" y="73406"/>
                    <a:pt x="12700" y="148209"/>
                  </a:cubicBezTo>
                  <a:close/>
                </a:path>
              </a:pathLst>
            </a:custGeom>
            <a:solidFill>
              <a:srgbClr val="000000">
                <a:alpha val="7843"/>
              </a:srgbClr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896391" y="5046017"/>
            <a:ext cx="16495216" cy="1133772"/>
            <a:chOff x="0" y="0"/>
            <a:chExt cx="21993622" cy="151169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1993606" cy="1511681"/>
            </a:xfrm>
            <a:custGeom>
              <a:avLst/>
              <a:gdLst/>
              <a:ahLst/>
              <a:cxnLst/>
              <a:rect r="r" b="b" t="t" l="l"/>
              <a:pathLst>
                <a:path h="1511681" w="21993606">
                  <a:moveTo>
                    <a:pt x="0" y="0"/>
                  </a:moveTo>
                  <a:lnTo>
                    <a:pt x="21993606" y="0"/>
                  </a:lnTo>
                  <a:lnTo>
                    <a:pt x="21993606" y="1511681"/>
                  </a:lnTo>
                  <a:lnTo>
                    <a:pt x="0" y="1511681"/>
                  </a:lnTo>
                  <a:close/>
                </a:path>
              </a:pathLst>
            </a:custGeom>
            <a:solidFill>
              <a:srgbClr val="FFFFFF">
                <a:alpha val="3922"/>
              </a:srgbClr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1149697" y="5112246"/>
            <a:ext cx="7736235" cy="500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1937">
                <a:solidFill>
                  <a:srgbClr val="404155"/>
                </a:solidFill>
                <a:latin typeface="Arimo"/>
                <a:ea typeface="Arimo"/>
                <a:cs typeface="Arimo"/>
                <a:sym typeface="Arimo"/>
              </a:rPr>
              <a:t>Security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402067" y="5112246"/>
            <a:ext cx="7736235" cy="906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1937">
                <a:solidFill>
                  <a:srgbClr val="404155"/>
                </a:solidFill>
                <a:latin typeface="Arimo"/>
                <a:ea typeface="Arimo"/>
                <a:cs typeface="Arimo"/>
                <a:sym typeface="Arimo"/>
              </a:rPr>
              <a:t>Implement robust security measures to protect sensitive data and user information.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896391" y="6179790"/>
            <a:ext cx="16495216" cy="1133772"/>
            <a:chOff x="0" y="0"/>
            <a:chExt cx="21993622" cy="1511697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1993606" cy="1511681"/>
            </a:xfrm>
            <a:custGeom>
              <a:avLst/>
              <a:gdLst/>
              <a:ahLst/>
              <a:cxnLst/>
              <a:rect r="r" b="b" t="t" l="l"/>
              <a:pathLst>
                <a:path h="1511681" w="21993606">
                  <a:moveTo>
                    <a:pt x="0" y="0"/>
                  </a:moveTo>
                  <a:lnTo>
                    <a:pt x="21993606" y="0"/>
                  </a:lnTo>
                  <a:lnTo>
                    <a:pt x="21993606" y="1511681"/>
                  </a:lnTo>
                  <a:lnTo>
                    <a:pt x="0" y="1511681"/>
                  </a:lnTo>
                  <a:close/>
                </a:path>
              </a:pathLst>
            </a:custGeom>
            <a:solidFill>
              <a:srgbClr val="000000">
                <a:alpha val="3922"/>
              </a:srgbClr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1149697" y="6246019"/>
            <a:ext cx="7736235" cy="500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1937">
                <a:solidFill>
                  <a:srgbClr val="404155"/>
                </a:solidFill>
                <a:latin typeface="Arimo"/>
                <a:ea typeface="Arimo"/>
                <a:cs typeface="Arimo"/>
                <a:sym typeface="Arimo"/>
              </a:rPr>
              <a:t>Scalability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402067" y="6246019"/>
            <a:ext cx="7736235" cy="906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1937">
                <a:solidFill>
                  <a:srgbClr val="404155"/>
                </a:solidFill>
                <a:latin typeface="Arimo"/>
                <a:ea typeface="Arimo"/>
                <a:cs typeface="Arimo"/>
                <a:sym typeface="Arimo"/>
              </a:rPr>
              <a:t>Design your Flask app and infrastructure to handle increasing traffic and data volumes.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896391" y="7313562"/>
            <a:ext cx="16495216" cy="1133772"/>
            <a:chOff x="0" y="0"/>
            <a:chExt cx="21993622" cy="1511697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21993606" cy="1511681"/>
            </a:xfrm>
            <a:custGeom>
              <a:avLst/>
              <a:gdLst/>
              <a:ahLst/>
              <a:cxnLst/>
              <a:rect r="r" b="b" t="t" l="l"/>
              <a:pathLst>
                <a:path h="1511681" w="21993606">
                  <a:moveTo>
                    <a:pt x="0" y="0"/>
                  </a:moveTo>
                  <a:lnTo>
                    <a:pt x="21993606" y="0"/>
                  </a:lnTo>
                  <a:lnTo>
                    <a:pt x="21993606" y="1511681"/>
                  </a:lnTo>
                  <a:lnTo>
                    <a:pt x="0" y="1511681"/>
                  </a:lnTo>
                  <a:close/>
                </a:path>
              </a:pathLst>
            </a:custGeom>
            <a:solidFill>
              <a:srgbClr val="FFFFFF">
                <a:alpha val="3922"/>
              </a:srgbClr>
            </a:solid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1149697" y="7379791"/>
            <a:ext cx="7736235" cy="500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1937">
                <a:solidFill>
                  <a:srgbClr val="404155"/>
                </a:solidFill>
                <a:latin typeface="Arimo"/>
                <a:ea typeface="Arimo"/>
                <a:cs typeface="Arimo"/>
                <a:sym typeface="Arimo"/>
              </a:rPr>
              <a:t>Monitoring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402067" y="7379791"/>
            <a:ext cx="7736235" cy="906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1937">
                <a:solidFill>
                  <a:srgbClr val="404155"/>
                </a:solidFill>
                <a:latin typeface="Arimo"/>
                <a:ea typeface="Arimo"/>
                <a:cs typeface="Arimo"/>
                <a:sym typeface="Arimo"/>
              </a:rPr>
              <a:t>Set up comprehensive monitoring and logging to track the health and performance of your Flask app.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896391" y="8447335"/>
            <a:ext cx="16495216" cy="1133772"/>
            <a:chOff x="0" y="0"/>
            <a:chExt cx="21993622" cy="1511697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21993606" cy="1511681"/>
            </a:xfrm>
            <a:custGeom>
              <a:avLst/>
              <a:gdLst/>
              <a:ahLst/>
              <a:cxnLst/>
              <a:rect r="r" b="b" t="t" l="l"/>
              <a:pathLst>
                <a:path h="1511681" w="21993606">
                  <a:moveTo>
                    <a:pt x="0" y="0"/>
                  </a:moveTo>
                  <a:lnTo>
                    <a:pt x="21993606" y="0"/>
                  </a:lnTo>
                  <a:lnTo>
                    <a:pt x="21993606" y="1511681"/>
                  </a:lnTo>
                  <a:lnTo>
                    <a:pt x="0" y="1511681"/>
                  </a:lnTo>
                  <a:close/>
                </a:path>
              </a:pathLst>
            </a:custGeom>
            <a:solidFill>
              <a:srgbClr val="000000">
                <a:alpha val="3922"/>
              </a:srgbClr>
            </a:solidFill>
          </p:spPr>
        </p:sp>
      </p:grpSp>
      <p:sp>
        <p:nvSpPr>
          <p:cNvPr name="TextBox 23" id="23"/>
          <p:cNvSpPr txBox="true"/>
          <p:nvPr/>
        </p:nvSpPr>
        <p:spPr>
          <a:xfrm rot="0">
            <a:off x="1149697" y="8513564"/>
            <a:ext cx="7736235" cy="500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1937">
                <a:solidFill>
                  <a:srgbClr val="404155"/>
                </a:solidFill>
                <a:latin typeface="Arimo"/>
                <a:ea typeface="Arimo"/>
                <a:cs typeface="Arimo"/>
                <a:sym typeface="Arimo"/>
              </a:rPr>
              <a:t>Documentation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9402067" y="8513564"/>
            <a:ext cx="7736235" cy="906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1937">
                <a:solidFill>
                  <a:srgbClr val="404155"/>
                </a:solidFill>
                <a:latin typeface="Arimo"/>
                <a:ea typeface="Arimo"/>
                <a:cs typeface="Arimo"/>
                <a:sym typeface="Arimo"/>
              </a:rPr>
              <a:t>Maintain thorough documentation to facilitate maintenance, updates, and onboarding of new team members.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DAGUXnqMg9o</dc:identifier>
  <dcterms:modified xsi:type="dcterms:W3CDTF">2011-08-01T06:04:30Z</dcterms:modified>
  <cp:revision>1</cp:revision>
  <dc:title>Deploying-Machine-Learning-Models-with-Flask.pptx</dc:title>
</cp:coreProperties>
</file>

<file path=docProps/thumbnail.jpeg>
</file>